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57" r:id="rId4"/>
    <p:sldId id="268" r:id="rId5"/>
    <p:sldId id="263" r:id="rId6"/>
    <p:sldId id="274" r:id="rId7"/>
    <p:sldId id="275" r:id="rId8"/>
  </p:sldIdLst>
  <p:sldSz cx="12192000" cy="6858000"/>
  <p:notesSz cx="6761163" cy="9942513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28D86-1D4A-47C1-A233-FA817F45AF9E}" type="datetimeFigureOut">
              <a:rPr lang="ru-RU" smtClean="0"/>
              <a:pPr/>
              <a:t>26.05.2022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3C737-3CA2-4224-B513-FFF85C94B0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64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02E2-3487-4964-9033-28E418B34B75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5B4C7-FF25-4CE9-B7E5-A71D2BFC663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E02E2-3487-4964-9033-28E418B34B75}" type="datetimeFigureOut">
              <a:rPr lang="ru-RU" smtClean="0"/>
              <a:t>26.05.2022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5B4C7-FF25-4CE9-B7E5-A71D2BFC663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7%D0%B0%D0%B1%D0%BE%D0%BB%D0%B5%D0%B2%D0%B0%D0%BD%D0%B8%D0%B5" TargetMode="External"/><Relationship Id="rId2" Type="http://schemas.openxmlformats.org/officeDocument/2006/relationships/hyperlink" Target="https://ru.wikipedia.org/wiki/%D0%98%D0%BD%D1%84%D0%B5%D0%BA%D1%86%D0%B8%D1%8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AD%D0%BA%D0%B7%D0%B0%D0%BD%D1%82%D0%B5%D0%BC%D0%B0" TargetMode="External"/><Relationship Id="rId5" Type="http://schemas.openxmlformats.org/officeDocument/2006/relationships/hyperlink" Target="https://ru.wikipedia.org/wiki/%D0%98%D0%BD%D1%82%D0%BE%D0%BA%D1%81%D0%B8%D0%BA%D0%B0%D1%86%D0%B8%D1%8F" TargetMode="External"/><Relationship Id="rId4" Type="http://schemas.openxmlformats.org/officeDocument/2006/relationships/hyperlink" Target="https://ru.wikipedia.org/wiki/%D0%9B%D0%B8%D1%85%D0%BE%D1%80%D0%B0%D0%B4%D0%BA%D0%B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532" y="2348443"/>
            <a:ext cx="10253135" cy="110799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Оспа обезьян. Основные меры профилактики среди населения области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Рисунок 3" descr="C:\Users\Владелец\AppData\Local\Microsoft\Windows\Temporary Internet Files\Content.Word\ef7a34ebc1e46ef0cac56d894707f98c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33" y="217247"/>
            <a:ext cx="1033458" cy="8309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523204" y="365759"/>
            <a:ext cx="10608501" cy="446272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sz="2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санитарно-эпидемиологического контроля СКО</a:t>
            </a:r>
            <a:endParaRPr lang="ru-RU" sz="2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63536" y="5949281"/>
            <a:ext cx="2314089" cy="415494"/>
          </a:xfrm>
          <a:prstGeom prst="rect">
            <a:avLst/>
          </a:prstGeom>
        </p:spPr>
        <p:txBody>
          <a:bodyPr wrap="none" lIns="121917" tIns="60958" rIns="121917" bIns="60958">
            <a:spAutoFit/>
          </a:bodyPr>
          <a:lstStyle/>
          <a:p>
            <a:r>
              <a:rPr lang="ru-RU" sz="1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Петропавловск</a:t>
            </a:r>
            <a:endParaRPr lang="ru-RU" sz="1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347834" y="3842949"/>
            <a:ext cx="9204835" cy="2486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3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113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altLang="ru-RU" sz="2800" b="1" dirty="0" smtClean="0">
                <a:solidFill>
                  <a:srgbClr val="002060"/>
                </a:solidFill>
                <a:latin typeface="Arial Narrow" panose="020B0606020202030204" pitchFamily="34" charset="0"/>
                <a:ea typeface="ＭＳ Ｐゴシック" pitchFamily="42" charset="-128"/>
                <a:cs typeface="Times New Roman" pitchFamily="18" charset="0"/>
              </a:rPr>
              <a:t>Оспа обезьян</a:t>
            </a:r>
            <a:r>
              <a:rPr lang="ru-RU" altLang="ru-RU" sz="2800" b="1" dirty="0">
                <a:solidFill>
                  <a:srgbClr val="002060"/>
                </a:solidFill>
                <a:latin typeface="Arial Narrow" panose="020B0606020202030204" pitchFamily="34" charset="0"/>
                <a:ea typeface="ＭＳ Ｐゴシック" pitchFamily="42" charset="-128"/>
                <a:cs typeface="Times New Roman" pitchFamily="18" charset="0"/>
              </a:rPr>
              <a:t/>
            </a:r>
            <a:br>
              <a:rPr lang="ru-RU" altLang="ru-RU" sz="2800" b="1" dirty="0">
                <a:solidFill>
                  <a:srgbClr val="002060"/>
                </a:solidFill>
                <a:latin typeface="Arial Narrow" panose="020B0606020202030204" pitchFamily="34" charset="0"/>
                <a:ea typeface="ＭＳ Ｐゴシック" pitchFamily="42" charset="-128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307" y="977030"/>
            <a:ext cx="11398685" cy="519993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i="1" dirty="0"/>
              <a:t>Оспа обезьян </a:t>
            </a:r>
            <a:r>
              <a:rPr lang="ru-RU" sz="2400" dirty="0"/>
              <a:t>(</a:t>
            </a:r>
            <a:r>
              <a:rPr lang="ru-RU" sz="2400" dirty="0" err="1"/>
              <a:t>monkeypoxes</a:t>
            </a:r>
            <a:r>
              <a:rPr lang="ru-RU" sz="2400" dirty="0"/>
              <a:t> – MPXV)– редкое </a:t>
            </a:r>
            <a:r>
              <a:rPr lang="ru-RU" sz="2400" dirty="0">
                <a:hlinkClick r:id="rId2" tooltip="Инфекция"/>
              </a:rPr>
              <a:t>инфекционное</a:t>
            </a:r>
            <a:r>
              <a:rPr lang="ru-RU" sz="2400" dirty="0"/>
              <a:t> </a:t>
            </a:r>
            <a:r>
              <a:rPr lang="ru-RU" sz="2400" dirty="0">
                <a:hlinkClick r:id="rId3" tooltip="Заболевание"/>
              </a:rPr>
              <a:t>заболевание</a:t>
            </a:r>
            <a:r>
              <a:rPr lang="ru-RU" sz="2400" dirty="0"/>
              <a:t>, характеризующееся </a:t>
            </a:r>
            <a:r>
              <a:rPr lang="ru-RU" sz="2400" dirty="0">
                <a:hlinkClick r:id="rId4" tooltip="Лихорадка"/>
              </a:rPr>
              <a:t>лихорадкой</a:t>
            </a:r>
            <a:r>
              <a:rPr lang="ru-RU" sz="2400" dirty="0"/>
              <a:t>, общей </a:t>
            </a:r>
            <a:r>
              <a:rPr lang="ru-RU" sz="2400" dirty="0">
                <a:hlinkClick r:id="rId5" tooltip="Интоксикация"/>
              </a:rPr>
              <a:t>интоксикацией</a:t>
            </a:r>
            <a:r>
              <a:rPr lang="ru-RU" sz="2400" dirty="0"/>
              <a:t> и появлением </a:t>
            </a:r>
            <a:r>
              <a:rPr lang="ru-RU" sz="2400" dirty="0">
                <a:hlinkClick r:id="rId6" tooltip="Экзантема"/>
              </a:rPr>
              <a:t>экзантемы</a:t>
            </a:r>
            <a:r>
              <a:rPr lang="ru-RU" sz="2400" dirty="0"/>
              <a:t> (покраснения). </a:t>
            </a:r>
          </a:p>
          <a:p>
            <a:r>
              <a:rPr lang="ru-RU" sz="2400" dirty="0"/>
              <a:t>Распространена в странах Западной Африки (Демократическая Республика Конго, Республика Конго, Камерун, Центральноафриканская Республика, Нигерия, Кот-д’Ивуар, Либерия, Сьерра-Леоне, Габон и Южный Судан). Количество случаев заболевания в Африке стремительно растет, начиная с 2016 года, по официальным источникам заболеваемость увеличилась в 20 раз. Наиболее масштабные вспышки регистрируются в Нигерии и Конго</a:t>
            </a:r>
            <a:r>
              <a:rPr lang="ru-RU" sz="2400" dirty="0" smtClean="0"/>
              <a:t>.</a:t>
            </a:r>
          </a:p>
          <a:p>
            <a:pPr marL="0" indent="0" algn="ctr">
              <a:buNone/>
              <a:defRPr/>
            </a:pPr>
            <a:r>
              <a:rPr lang="ru-RU" sz="2400" dirty="0" smtClean="0"/>
              <a:t>20 </a:t>
            </a:r>
            <a:r>
              <a:rPr lang="ru-RU" sz="2400" dirty="0"/>
              <a:t>мая 2022 года ВОЗ сообщила, что в Конго зафиксировано 1,2 тысячи случаев обезьяньей оспы с начала года, 58 человек скончались от болезни, что показывает уровень смертности в 4,5 процента. Больше всего случаев приходится на провинции </a:t>
            </a:r>
            <a:r>
              <a:rPr lang="ru-RU" sz="2400" dirty="0" err="1"/>
              <a:t>Санкуру</a:t>
            </a:r>
            <a:r>
              <a:rPr lang="ru-RU" sz="2400" dirty="0"/>
              <a:t> (468), </a:t>
            </a:r>
            <a:r>
              <a:rPr lang="ru-RU" sz="2400" dirty="0" err="1"/>
              <a:t>Чопо</a:t>
            </a:r>
            <a:r>
              <a:rPr lang="ru-RU" sz="2400" dirty="0"/>
              <a:t> (169) и Экваториальная (168), а также </a:t>
            </a:r>
            <a:r>
              <a:rPr lang="ru-RU" sz="2400" dirty="0" err="1"/>
              <a:t>Чуапа</a:t>
            </a:r>
            <a:r>
              <a:rPr lang="ru-RU" sz="2400" dirty="0"/>
              <a:t> (108)».</a:t>
            </a:r>
          </a:p>
          <a:p>
            <a:pPr marL="0" indent="0" algn="just">
              <a:buNone/>
              <a:defRPr/>
            </a:pPr>
            <a:endParaRPr lang="ru-RU" sz="2000" dirty="0">
              <a:solidFill>
                <a:prstClr val="black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ru-RU" sz="16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704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50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Данные ВОЗ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 </a:t>
            </a:r>
            <a:r>
              <a:rPr lang="ru-RU" dirty="0"/>
              <a:t>данным Всемирной организации здравоохранения (ВОЗ) 24 мая 2022 года в мире с 13 по 24 мая 2022 года выявлено 109 случаев заражения людей оспой обезьян. Еще у 28 человек есть подозрение на заболевание. </a:t>
            </a:r>
          </a:p>
          <a:p>
            <a:r>
              <a:rPr lang="ru-RU" dirty="0"/>
              <a:t>Пока не зафиксировано ни одного летального исхода.</a:t>
            </a:r>
          </a:p>
          <a:p>
            <a:r>
              <a:rPr lang="ru-RU" dirty="0"/>
              <a:t>Случаи заболевания были зафиксированы в </a:t>
            </a:r>
            <a:r>
              <a:rPr lang="ru-RU" b="1" dirty="0"/>
              <a:t>17 странах</a:t>
            </a:r>
            <a:r>
              <a:rPr lang="ru-RU" dirty="0"/>
              <a:t>. На данный момент в топ-3 входят Португалия, Испания, Великобритания (от 21 до 30 случаев). Также зараженные выявлены в Австралии, Бельгии, Канаде, Франции, Германии, Италии, Нидерландах, Швеции, США, Швейцарии, Австрии, Дании, Шотландии и Израиле. </a:t>
            </a:r>
          </a:p>
          <a:p>
            <a:r>
              <a:rPr lang="ru-RU" dirty="0"/>
              <a:t>Все случаи подтверждены в странах из трех регионах ВОЗ не являющихся эндемичными по вирусу оспы обезьян. </a:t>
            </a:r>
          </a:p>
        </p:txBody>
      </p:sp>
    </p:spTree>
    <p:extLst>
      <p:ext uri="{BB962C8B-B14F-4D97-AF65-F5344CB8AC3E}">
        <p14:creationId xmlns:p14="http://schemas.microsoft.com/office/powerpoint/2010/main" val="298185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862445" y="860205"/>
            <a:ext cx="10491355" cy="40472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Источник инфекции.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Основным источником заболевания при оспе обезьян являются дикие животные: приматы и грызуны (белки).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Инфицирование также может произойти при контакте с кровью зараженного или его биологическими жидкостями, а также через употребление мяса больного животного.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Пути передачи. </a:t>
            </a:r>
            <a:endParaRPr kumimoji="0" lang="ru-RU" altLang="ru-RU" sz="2000" b="1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контакт с дикими животными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– приматами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kk-KZ" altLang="ru-RU" sz="2000" b="0" i="1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обезьянами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и грыз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унами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ru-RU" altLang="ru-RU" sz="2000" b="0" i="1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белк</a:t>
            </a:r>
            <a:r>
              <a:rPr kumimoji="0" lang="kk-KZ" altLang="ru-RU" sz="2000" b="0" i="1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ам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тесный физический контакт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с больным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человеком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вирус проникает в организм через поврежденную кожу, дыхательные пути, глаза, нос и рот, а также через биологические жидкости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);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altLang="ru-RU" sz="2000" b="1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воздушно-капельным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kk-KZ" altLang="ru-RU" sz="2000" b="1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путем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(при нахождении в закрытом помещении с больным) 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rgbClr val="1F1F1F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и путем повреждения кожного покрова или контакта с предметами, на которых содержатся биологические жидкости больного.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979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Клиническая картина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dirty="0" smtClean="0"/>
              <a:t>Инкубационный </a:t>
            </a:r>
            <a:r>
              <a:rPr lang="ru-RU" sz="3200" dirty="0"/>
              <a:t>период - от 5 до 21 дня. У человека клиника характеризуется высокой температурой, ломотой в теле, слабостью, сыпью, рвотой, увеличением лимфатических узлов, головокружением. </a:t>
            </a:r>
          </a:p>
          <a:p>
            <a:pPr fontAlgn="base"/>
            <a:r>
              <a:rPr lang="ru-RU" sz="3200" dirty="0"/>
              <a:t>Продолжительность болезни составляет 2-3 недели, характерно спонтанное излечение.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99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7526" y="365125"/>
            <a:ext cx="10356273" cy="590839"/>
          </a:xfrm>
        </p:spPr>
        <p:txBody>
          <a:bodyPr>
            <a:normAutofit/>
          </a:bodyPr>
          <a:lstStyle/>
          <a:p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связи с </a:t>
            </a: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началом летних каникул и сезона отпусков, массовых  мероприятий </a:t>
            </a:r>
            <a:r>
              <a:rPr lang="ru-RU" sz="1800" b="1" i="1" dirty="0" smtClean="0"/>
              <a:t>Департамент СЭК предлагает </a:t>
            </a:r>
            <a:endParaRPr lang="ru-RU" sz="1800" b="1" i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8145" y="1030964"/>
            <a:ext cx="10605655" cy="558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kk-KZ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Рекомендовать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выезжающих в зарубежные страны</a:t>
            </a:r>
            <a:r>
              <a:rPr lang="kk-KZ" alt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indent="269875" algn="just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воздержаться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от посещения (особенно с детьми) стран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Западной Африки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Демократическая Республика Конго, Республика Конго, Камерун, Центральноафриканская Республика, Нигерия, Кот-д’Ивуар, Либерия, Сьерра-Леоне, Габон и Южный Судан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), где зарегистрированы вспышки оспы обезьян;</a:t>
            </a:r>
            <a:r>
              <a:rPr lang="ru-RU" sz="2000" dirty="0"/>
              <a:t> </a:t>
            </a:r>
            <a:r>
              <a:rPr lang="ru-RU" sz="2000" dirty="0" smtClean="0"/>
              <a:t>Также в страны где зарегистрированы случаи: Португалия</a:t>
            </a:r>
            <a:r>
              <a:rPr lang="ru-RU" sz="2000" dirty="0"/>
              <a:t>, Испания, Великобритания (от 21 до 30 случаев). Также зараженные выявлены в Австралии, Бельгии, Канаде, Франции, Германии, Италии, Нидерландах, Швеции, США, Швейцарии, Австрии, Дании, Шотландии и Израиле. 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случае выезда в зарубежные страны </a:t>
            </a:r>
            <a:r>
              <a:rPr kumimoji="0" lang="kk-KZ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исключ</a:t>
            </a:r>
            <a:r>
              <a:rPr kumimoji="0" lang="ru-RU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ить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контакт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ы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дикими 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животными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(приматами, грызунами)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избегать приема пищи в местах стихийной и уличной торговли, употреблять в пищу только 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тщательн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термическ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обработ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анное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мясо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(продукты)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посещении мест массового скопления людей пользуйтесь мерами личной профилактики (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дистанцирование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маски</a:t>
            </a:r>
            <a:r>
              <a:rPr kumimoji="0" lang="kk-KZ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дезсредства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соблюдайте гигиену рук и органов дыхания.</a:t>
            </a:r>
          </a:p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если по возвращении из поездок в течение 3 недель почувствовали недомогание, температуру, сыпь (покраснения, пузырьки и др.) – срочно обращаться в ближайшую медицинскую организацию,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обязательно сообщив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пребывании за рубежом.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97004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/>
              <a:t>Ситуация в Казахстане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dirty="0" smtClean="0"/>
              <a:t>На </a:t>
            </a:r>
            <a:r>
              <a:rPr lang="ru-RU" dirty="0"/>
              <a:t>сегодня ни одного случаев заболевания с подозрением на оспу обезьян в Республике Казахстан – </a:t>
            </a:r>
            <a:r>
              <a:rPr lang="ru-RU" b="1" dirty="0"/>
              <a:t>не зарегистрировано</a:t>
            </a:r>
            <a:r>
              <a:rPr lang="ru-RU" dirty="0"/>
              <a:t>. </a:t>
            </a:r>
          </a:p>
          <a:p>
            <a:pPr fontAlgn="base"/>
            <a:r>
              <a:rPr lang="ru-RU" dirty="0"/>
              <a:t>В местах пропуска через государственную границу осуществляется санитарно-карантинный контроль. Проводятся мероприятия по выявлению (предупреждению завоза) на государственной границе больного с подозрением на особо опасные заболевания с помощью дистанционной термометрии. </a:t>
            </a:r>
          </a:p>
          <a:p>
            <a:pPr fontAlgn="base"/>
            <a:r>
              <a:rPr lang="ru-RU" dirty="0"/>
              <a:t>Ситуация находится на постоянном </a:t>
            </a:r>
            <a:r>
              <a:rPr lang="ru-RU" dirty="0" smtClean="0"/>
              <a:t>контроле, но риски завоза и распространения имеются.</a:t>
            </a:r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334531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594</Words>
  <Application>Microsoft Office PowerPoint</Application>
  <PresentationFormat>Широкоэкранный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MS PGothic</vt:lpstr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Оспа обезьян </vt:lpstr>
      <vt:lpstr>Данные ВОЗ </vt:lpstr>
      <vt:lpstr>Презентация PowerPoint</vt:lpstr>
      <vt:lpstr>Клиническая картина  </vt:lpstr>
      <vt:lpstr>В связи с началом летних каникул и сезона отпусков, массовых  мероприятий Департамент СЭК предлагает </vt:lpstr>
      <vt:lpstr>Ситуация в Казахстане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Gajsina</dc:creator>
  <cp:lastModifiedBy>шестой</cp:lastModifiedBy>
  <cp:revision>40</cp:revision>
  <cp:lastPrinted>2022-05-26T06:46:07Z</cp:lastPrinted>
  <dcterms:modified xsi:type="dcterms:W3CDTF">2022-05-26T06:47:23Z</dcterms:modified>
</cp:coreProperties>
</file>